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imweb.io/" TargetMode="External"/><Relationship Id="rId3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cap="all" sz="9600"/>
            </a:lvl1pPr>
          </a:lstStyle>
          <a:p>
            <a:pPr/>
            <a:r>
              <a:t>Title Text</a:t>
            </a:r>
          </a:p>
        </p:txBody>
      </p:sp>
      <p:pic>
        <p:nvPicPr>
          <p:cNvPr id="12" name="pasted-image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3450" y="5989101"/>
            <a:ext cx="3517900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0" y="3225800"/>
            <a:ext cx="13004801" cy="3302000"/>
          </a:xfrm>
          <a:prstGeom prst="rect">
            <a:avLst/>
          </a:prstGeom>
        </p:spPr>
        <p:txBody>
          <a:bodyPr/>
          <a:lstStyle>
            <a:lvl1pPr>
              <a:defRPr cap="all" sz="64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0" y="25400"/>
            <a:ext cx="13004801" cy="1321434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37" name="Shape 37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hyperlink" Target="https://developers.google.com/web/fundamentals/performance/rendering/stick-to-compositor-only-properties-and-manage-layer-count?hl=zh-cn" TargetMode="External"/><Relationship Id="rId4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sitepoint.com/advanced-css3-2d-and-3d-transform-techniques/" TargetMode="External"/><Relationship Id="rId3" Type="http://schemas.openxmlformats.org/officeDocument/2006/relationships/hyperlink" Target="https://developer.mozilla.org/en-US/docs/Web/CSS/CSS_Transitions/Using_CSS_transitions" TargetMode="External"/><Relationship Id="rId4" Type="http://schemas.openxmlformats.org/officeDocument/2006/relationships/hyperlink" Target="https://developer.mozilla.org/en-US/docs/Web/CSS/CSS_Animations/Using_CSS_animations" TargetMode="External"/><Relationship Id="rId5" Type="http://schemas.openxmlformats.org/officeDocument/2006/relationships/hyperlink" Target="https://www.kirupa.com/html5/css3_animations_vs_transitions.htm" TargetMode="External"/><Relationship Id="rId6" Type="http://schemas.openxmlformats.org/officeDocument/2006/relationships/hyperlink" Target="http://desandro.github.io/3dtransforms/" TargetMode="External"/><Relationship Id="rId7" Type="http://schemas.openxmlformats.org/officeDocument/2006/relationships/hyperlink" Target="http://imweb.io/topic/5643850eed18cc424277050e" TargetMode="External"/><Relationship Id="rId8" Type="http://schemas.openxmlformats.org/officeDocument/2006/relationships/hyperlink" Target="http://imweb.io/topic/55bb5e50193684376cd08b44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hyperlink" Target="http://www.cnblogs.com/2050/p/3877280.html" TargetMode="External"/><Relationship Id="rId4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.mozilla.org/zh-CN/docs/Web/Guide/CSS/Media_queries" TargetMode="External"/><Relationship Id="rId3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imweb.io/topic/56dff5121a5f05dc506430da" TargetMode="External"/><Relationship Id="rId3" Type="http://schemas.openxmlformats.org/officeDocument/2006/relationships/hyperlink" Target="http://jsbin.com/xovoquzanu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hyperlink" Target="http://imweb.io/topic/555a92f76da9e441601d6e94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smashingmagazine.com/2011/07/responsive-web-design-techniques-tools-and-design-strategies/" TargetMode="External"/><Relationship Id="rId3" Type="http://schemas.openxmlformats.org/officeDocument/2006/relationships/hyperlink" Target="http://bradfrost.github.io/this-is-responsive/resources.html" TargetMode="External"/><Relationship Id="rId4" Type="http://schemas.openxmlformats.org/officeDocument/2006/relationships/hyperlink" Target="http://imweb.io/topic/55eb092244d58914555d5e5a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imweb.io" TargetMode="External"/><Relationship Id="rId3" Type="http://schemas.openxmlformats.org/officeDocument/2006/relationships/hyperlink" Target="http://w3cplus.com" TargetMode="External"/><Relationship Id="rId4" Type="http://schemas.openxmlformats.org/officeDocument/2006/relationships/hyperlink" Target="https://github.com/marvin1023/sandal" TargetMode="External"/><Relationship Id="rId5" Type="http://schemas.openxmlformats.org/officeDocument/2006/relationships/hyperlink" Target="https://github.com/imweb/sheral" TargetMode="External"/><Relationship Id="rId6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cplus.com/blog/tags/429.html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jinlong.github.io/2015/05/24/css-retina-hairlines/" TargetMode="External"/><Relationship Id="rId3" Type="http://schemas.openxmlformats.org/officeDocument/2006/relationships/image" Target="../media/image2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hyperlink" Target="http://imweb.github.io/sheral/line-equal.html" TargetMode="External"/><Relationship Id="rId4" Type="http://schemas.openxmlformats.org/officeDocument/2006/relationships/hyperlink" Target="http://imweb.github.io/sheral/nav.html" TargetMode="External"/><Relationship Id="rId5" Type="http://schemas.openxmlformats.org/officeDocument/2006/relationships/hyperlink" Target="http://www.w3cplus.com/mobile/sandal-parts-3.html" TargetMode="External"/><Relationship Id="rId6" Type="http://schemas.openxmlformats.org/officeDocument/2006/relationships/image" Target="../media/image2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hyperlink" Target="http://imweb.github.io/sheral/dialog.html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hyperlink" Target="http://imweb.io/topic/569f4536e39ca21162ae6bdf" TargetMode="External"/><Relationship Id="rId4" Type="http://schemas.openxmlformats.org/officeDocument/2006/relationships/hyperlink" Target="http://imweb.io/topic/555a92f76da9e441601d6e94" TargetMode="External"/><Relationship Id="rId5" Type="http://schemas.openxmlformats.org/officeDocument/2006/relationships/image" Target="../media/image3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egmentfault.com/a/1190000002784857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w3cplus.com/sassguide/index.html" TargetMode="External"/><Relationship Id="rId3" Type="http://schemas.openxmlformats.org/officeDocument/2006/relationships/image" Target="../media/image4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hyperlink" Target="https://github.com/marvin1023/sandal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hyperlink" Target="https://github.com/imweb/sheral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hyperlink" Target="http://blogs.sitepointstatic.com/examples/tech/css3-transitions/css3demo.html" TargetMode="External"/><Relationship Id="rId4" Type="http://schemas.openxmlformats.org/officeDocument/2006/relationships/hyperlink" Target="http://blogs.sitepointstatic.com/examples/tech/css3-animations/css3demo.html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sitepoint.com/css3-transition-properties/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csstriggers.com/" TargetMode="External"/><Relationship Id="rId6" Type="http://schemas.openxmlformats.org/officeDocument/2006/relationships/hyperlink" Target="https://developers.google.com/web/fundamentals/performance/rendering/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&amp; css提高</a:t>
            </a:r>
          </a:p>
        </p:txBody>
      </p:sp>
      <p:sp>
        <p:nvSpPr>
          <p:cNvPr id="55" name="Shape 55"/>
          <p:cNvSpPr/>
          <p:nvPr/>
        </p:nvSpPr>
        <p:spPr>
          <a:xfrm>
            <a:off x="8661789" y="6135151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结一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5530850" y="46275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动画加速</a:t>
            </a:r>
          </a:p>
        </p:txBody>
      </p:sp>
      <p:sp>
        <p:nvSpPr>
          <p:cNvPr id="99" name="Shape 99"/>
          <p:cNvSpPr/>
          <p:nvPr/>
        </p:nvSpPr>
        <p:spPr>
          <a:xfrm>
            <a:off x="8798349" y="3147945"/>
            <a:ext cx="2603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开启独立渲染层</a:t>
            </a:r>
          </a:p>
        </p:txBody>
      </p:sp>
      <p:pic>
        <p:nvPicPr>
          <p:cNvPr id="10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692628" y="4045555"/>
            <a:ext cx="5248775" cy="291910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8940799" y="8937502"/>
            <a:ext cx="4000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8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优先使用渲染层合并属性、控制层数量</a:t>
            </a:r>
          </a:p>
        </p:txBody>
      </p:sp>
      <p:pic>
        <p:nvPicPr>
          <p:cNvPr id="10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3147945"/>
            <a:ext cx="6502400" cy="3816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2958490" y="3303269"/>
            <a:ext cx="7087820" cy="393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2400"/>
            </a:pPr>
            <a:r>
              <a:rPr u="sng">
                <a:hlinkClick r:id="rId2" invalidUrl="" action="" tgtFrame="" tooltip="" history="1" highlightClick="0" endSnd="0"/>
              </a:rPr>
              <a:t>Advanced CSS3 2D and 3D Transform Techniques</a:t>
            </a:r>
          </a:p>
          <a:p>
            <a:pPr>
              <a:lnSpc>
                <a:spcPct val="150000"/>
              </a:lnSpc>
              <a:defRPr sz="2400"/>
            </a:pPr>
            <a:r>
              <a:rPr u="sng">
                <a:hlinkClick r:id="rId3" invalidUrl="" action="" tgtFrame="" tooltip="" history="1" highlightClick="0" endSnd="0"/>
              </a:rPr>
              <a:t>Using CSS transitions</a:t>
            </a:r>
          </a:p>
          <a:p>
            <a:pPr>
              <a:lnSpc>
                <a:spcPct val="150000"/>
              </a:lnSpc>
              <a:defRPr sz="2400"/>
            </a:pPr>
            <a:r>
              <a:rPr u="sng">
                <a:hlinkClick r:id="rId4" invalidUrl="" action="" tgtFrame="" tooltip="" history="1" highlightClick="0" endSnd="0"/>
              </a:rPr>
              <a:t>Using CSS animations</a:t>
            </a:r>
          </a:p>
          <a:p>
            <a:pPr>
              <a:lnSpc>
                <a:spcPct val="150000"/>
              </a:lnSpc>
              <a:defRPr sz="2400"/>
            </a:pPr>
            <a:r>
              <a:rPr u="sng">
                <a:hlinkClick r:id="rId5" invalidUrl="" action="" tgtFrame="" tooltip="" history="1" highlightClick="0" endSnd="0"/>
              </a:rPr>
              <a:t>CSS3: Animations vs. Transitions</a:t>
            </a:r>
          </a:p>
          <a:p>
            <a:pPr>
              <a:lnSpc>
                <a:spcPct val="150000"/>
              </a:lnSpc>
              <a:defRPr sz="2400"/>
            </a:pPr>
            <a:r>
              <a:rPr u="sng">
                <a:hlinkClick r:id="rId6" invalidUrl="" action="" tgtFrame="" tooltip="" history="1" highlightClick="0" endSnd="0"/>
              </a:rPr>
              <a:t>Intro to CSS 3D transforms</a:t>
            </a:r>
          </a:p>
          <a:p>
            <a:pPr>
              <a:lnSpc>
                <a:spcPct val="150000"/>
              </a:lnSpc>
              <a:defRPr sz="2400"/>
            </a:pPr>
            <a:r>
              <a:rPr u="sng">
                <a:hlinkClick r:id="rId7" invalidUrl="" action="" tgtFrame="" tooltip="" history="1" highlightClick="0" endSnd="0"/>
              </a:rPr>
              <a:t>css3动画疑难杂症一览</a:t>
            </a:r>
          </a:p>
          <a:p>
            <a:pPr>
              <a:lnSpc>
                <a:spcPct val="150000"/>
              </a:lnSpc>
              <a:defRPr sz="2400"/>
            </a:pPr>
            <a:r>
              <a:rPr u="sng">
                <a:hlinkClick r:id="rId8" invalidUrl="" action="" tgtFrame="" tooltip="" history="1" highlightClick="0" endSnd="0"/>
              </a:rPr>
              <a:t>animation动画实践</a:t>
            </a:r>
          </a:p>
        </p:txBody>
      </p:sp>
      <p:sp>
        <p:nvSpPr>
          <p:cNvPr id="105" name="Shape 105"/>
          <p:cNvSpPr/>
          <p:nvPr/>
        </p:nvSpPr>
        <p:spPr>
          <a:xfrm>
            <a:off x="5530850" y="46275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更多资料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响应式布局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31963"/>
            <a:ext cx="13004801" cy="655129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4387850" y="462758"/>
            <a:ext cx="4229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响应式布局是什么？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0201" y="4876800"/>
            <a:ext cx="8024599" cy="404602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5577484" y="507208"/>
            <a:ext cx="18498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viewport</a:t>
            </a:r>
          </a:p>
        </p:txBody>
      </p:sp>
      <p:sp>
        <p:nvSpPr>
          <p:cNvPr id="114" name="Shape 114"/>
          <p:cNvSpPr/>
          <p:nvPr/>
        </p:nvSpPr>
        <p:spPr>
          <a:xfrm>
            <a:off x="9013232" y="8996481"/>
            <a:ext cx="372526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移动前端开发之viewport的深入理解</a:t>
            </a:r>
          </a:p>
        </p:txBody>
      </p:sp>
      <p:pic>
        <p:nvPicPr>
          <p:cNvPr id="11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91034"/>
            <a:ext cx="4757731" cy="8462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984496" y="507208"/>
            <a:ext cx="3035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media queries</a:t>
            </a:r>
          </a:p>
        </p:txBody>
      </p:sp>
      <p:sp>
        <p:nvSpPr>
          <p:cNvPr id="118" name="Shape 118"/>
          <p:cNvSpPr/>
          <p:nvPr/>
        </p:nvSpPr>
        <p:spPr>
          <a:xfrm>
            <a:off x="11149955" y="9115886"/>
            <a:ext cx="1575055" cy="386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media queries</a:t>
            </a:r>
          </a:p>
        </p:txBody>
      </p:sp>
      <p:pic>
        <p:nvPicPr>
          <p:cNvPr id="1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594375"/>
            <a:ext cx="13004800" cy="497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159249" y="462758"/>
            <a:ext cx="4686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断点设置：分辨率占比</a:t>
            </a:r>
          </a:p>
        </p:txBody>
      </p:sp>
      <p:pic>
        <p:nvPicPr>
          <p:cNvPr id="1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32324"/>
            <a:ext cx="13004801" cy="7239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10103539" y="8780958"/>
            <a:ext cx="2765121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1700"/>
            </a:pPr>
            <a:r>
              <a:rPr u="sng">
                <a:hlinkClick r:id="rId2" invalidUrl="" action="" tgtFrame="" tooltip="" history="1" highlightClick="0" endSnd="0"/>
              </a:rPr>
              <a:t>下手响应式及断点设置分析</a:t>
            </a:r>
          </a:p>
          <a:p>
            <a:pPr algn="l">
              <a:lnSpc>
                <a:spcPct val="120000"/>
              </a:lnSpc>
              <a:defRPr sz="1700"/>
            </a:pPr>
            <a:r>
              <a:rPr u="sng">
                <a:hlinkClick r:id="rId3" invalidUrl="" action="" tgtFrame="" tooltip="" history="1" highlightClick="0" endSnd="0"/>
              </a:rPr>
              <a:t>响应式断点设置demo</a:t>
            </a:r>
          </a:p>
        </p:txBody>
      </p:sp>
      <p:sp>
        <p:nvSpPr>
          <p:cNvPr id="125" name="Shape 125"/>
          <p:cNvSpPr/>
          <p:nvPr/>
        </p:nvSpPr>
        <p:spPr>
          <a:xfrm>
            <a:off x="4324070" y="462758"/>
            <a:ext cx="435666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断点设置：bootstrap</a:t>
            </a:r>
          </a:p>
        </p:txBody>
      </p:sp>
      <p:pic>
        <p:nvPicPr>
          <p:cNvPr id="12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3050" y="1967590"/>
            <a:ext cx="9918700" cy="643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46551" y="2198160"/>
            <a:ext cx="5511698" cy="5977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2706" y="1865515"/>
            <a:ext cx="8470242" cy="644368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5530850" y="46275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图片处理</a:t>
            </a:r>
          </a:p>
        </p:txBody>
      </p:sp>
      <p:sp>
        <p:nvSpPr>
          <p:cNvPr id="131" name="Shape 131"/>
          <p:cNvSpPr/>
          <p:nvPr/>
        </p:nvSpPr>
        <p:spPr>
          <a:xfrm>
            <a:off x="9779156" y="8975352"/>
            <a:ext cx="304104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17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css中如何做到容器按比例缩放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5530850" y="46275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内容排版</a:t>
            </a:r>
          </a:p>
        </p:txBody>
      </p:sp>
      <p:sp>
        <p:nvSpPr>
          <p:cNvPr id="134" name="Shape 134"/>
          <p:cNvSpPr/>
          <p:nvPr/>
        </p:nvSpPr>
        <p:spPr>
          <a:xfrm>
            <a:off x="5936736" y="8460477"/>
            <a:ext cx="6907150" cy="108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lnSpc>
                <a:spcPct val="120000"/>
              </a:lnSpc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Responsive Web Design Techniques, Tools and Design Strategies</a:t>
            </a:r>
          </a:p>
          <a:p>
            <a:pPr algn="r">
              <a:lnSpc>
                <a:spcPct val="120000"/>
              </a:lnSpc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Responsive Resources</a:t>
            </a:r>
          </a:p>
          <a:p>
            <a:pPr algn="r">
              <a:lnSpc>
                <a:spcPct val="120000"/>
              </a:lnSpc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css设计中的不变与可变</a:t>
            </a:r>
          </a:p>
        </p:txBody>
      </p:sp>
      <p:pic>
        <p:nvPicPr>
          <p:cNvPr id="13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1741" y="4279238"/>
            <a:ext cx="1521073" cy="5475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png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2135187" y="6789662"/>
            <a:ext cx="6791320" cy="1330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33674" y="3617931"/>
            <a:ext cx="5230063" cy="277173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408529" y="2475074"/>
            <a:ext cx="359145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pPr/>
            <a:r>
              <a:t>1、表现形式的变化</a:t>
            </a:r>
          </a:p>
        </p:txBody>
      </p:sp>
      <p:sp>
        <p:nvSpPr>
          <p:cNvPr id="139" name="Shape 139"/>
          <p:cNvSpPr/>
          <p:nvPr/>
        </p:nvSpPr>
        <p:spPr>
          <a:xfrm>
            <a:off x="7333674" y="2475074"/>
            <a:ext cx="359146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pPr/>
            <a:r>
              <a:t>2、内容伸缩的变化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个人简介</a:t>
            </a:r>
          </a:p>
        </p:txBody>
      </p:sp>
      <p:sp>
        <p:nvSpPr>
          <p:cNvPr id="58" name="Shape 58"/>
          <p:cNvSpPr/>
          <p:nvPr/>
        </p:nvSpPr>
        <p:spPr>
          <a:xfrm>
            <a:off x="5774069" y="4087888"/>
            <a:ext cx="6282950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/>
            </a:pPr>
            <a:r>
              <a:t>常用昵称“结一”，重构一枚，活跃于</a:t>
            </a:r>
            <a:r>
              <a:rPr u="sng">
                <a:hlinkClick r:id="rId2" invalidUrl="" action="" tgtFrame="" tooltip="" history="1" highlightClick="0" endSnd="0"/>
              </a:rPr>
              <a:t>IMWeb</a:t>
            </a:r>
            <a:r>
              <a:t>和</a:t>
            </a:r>
            <a:r>
              <a:rPr u="sng">
                <a:hlinkClick r:id="rId3" invalidUrl="" action="" tgtFrame="" tooltip="" history="1" highlightClick="0" endSnd="0"/>
              </a:rPr>
              <a:t>W3cplus</a:t>
            </a:r>
            <a:r>
              <a:t>。擅长CSS布局架构，平时偶尔写写博文，在github上贡献了</a:t>
            </a:r>
            <a:r>
              <a:rPr u="sng">
                <a:hlinkClick r:id="rId4" invalidUrl="" action="" tgtFrame="" tooltip="" history="1" highlightClick="0" endSnd="0"/>
              </a:rPr>
              <a:t>Sandal</a:t>
            </a:r>
            <a:r>
              <a:t>工具库和</a:t>
            </a:r>
            <a:r>
              <a:rPr u="sng">
                <a:hlinkClick r:id="rId5" invalidUrl="" action="" tgtFrame="" tooltip="" history="1" highlightClick="0" endSnd="0"/>
              </a:rPr>
              <a:t>Sheral UI</a:t>
            </a:r>
            <a:r>
              <a:t>库。目前就职于imweb(imweb.io)团队。</a:t>
            </a:r>
          </a:p>
        </p:txBody>
      </p:sp>
      <p:pic>
        <p:nvPicPr>
          <p:cNvPr id="59" name="IMG_5036.jpeg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3028791" y="4233938"/>
            <a:ext cx="1905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移动端重构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5302250" y="462758"/>
            <a:ext cx="2400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重要知识点</a:t>
            </a:r>
          </a:p>
        </p:txBody>
      </p:sp>
      <p:sp>
        <p:nvSpPr>
          <p:cNvPr id="144" name="Shape 144"/>
          <p:cNvSpPr/>
          <p:nvPr/>
        </p:nvSpPr>
        <p:spPr>
          <a:xfrm>
            <a:off x="1640657" y="2414972"/>
            <a:ext cx="18498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viewport</a:t>
            </a:r>
          </a:p>
        </p:txBody>
      </p:sp>
      <p:sp>
        <p:nvSpPr>
          <p:cNvPr id="145" name="Shape 145"/>
          <p:cNvSpPr/>
          <p:nvPr/>
        </p:nvSpPr>
        <p:spPr>
          <a:xfrm>
            <a:off x="5251043" y="3062672"/>
            <a:ext cx="24515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css3选择器</a:t>
            </a:r>
          </a:p>
        </p:txBody>
      </p:sp>
      <p:sp>
        <p:nvSpPr>
          <p:cNvPr id="146" name="Shape 146"/>
          <p:cNvSpPr/>
          <p:nvPr/>
        </p:nvSpPr>
        <p:spPr>
          <a:xfrm>
            <a:off x="3041393" y="4713226"/>
            <a:ext cx="5390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伪元素（::before, ::after）</a:t>
            </a:r>
          </a:p>
        </p:txBody>
      </p:sp>
      <p:sp>
        <p:nvSpPr>
          <p:cNvPr id="147" name="Shape 147"/>
          <p:cNvSpPr/>
          <p:nvPr/>
        </p:nvSpPr>
        <p:spPr>
          <a:xfrm>
            <a:off x="910280" y="6363779"/>
            <a:ext cx="516041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非定宽高处理(%,rem,vw)</a:t>
            </a:r>
          </a:p>
        </p:txBody>
      </p:sp>
      <p:sp>
        <p:nvSpPr>
          <p:cNvPr id="148" name="Shape 148"/>
          <p:cNvSpPr/>
          <p:nvPr/>
        </p:nvSpPr>
        <p:spPr>
          <a:xfrm>
            <a:off x="9280586" y="1767272"/>
            <a:ext cx="8257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flex</a:t>
            </a:r>
          </a:p>
        </p:txBody>
      </p:sp>
      <p:sp>
        <p:nvSpPr>
          <p:cNvPr id="149" name="Shape 149"/>
          <p:cNvSpPr/>
          <p:nvPr/>
        </p:nvSpPr>
        <p:spPr>
          <a:xfrm>
            <a:off x="8923636" y="5716079"/>
            <a:ext cx="213878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retina 1px</a:t>
            </a:r>
          </a:p>
        </p:txBody>
      </p:sp>
      <p:sp>
        <p:nvSpPr>
          <p:cNvPr id="150" name="Shape 150"/>
          <p:cNvSpPr/>
          <p:nvPr/>
        </p:nvSpPr>
        <p:spPr>
          <a:xfrm>
            <a:off x="10618232" y="4065526"/>
            <a:ext cx="1105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fixed</a:t>
            </a:r>
          </a:p>
        </p:txBody>
      </p:sp>
      <p:sp>
        <p:nvSpPr>
          <p:cNvPr id="151" name="Shape 151"/>
          <p:cNvSpPr/>
          <p:nvPr/>
        </p:nvSpPr>
        <p:spPr>
          <a:xfrm>
            <a:off x="7403538" y="7306395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居中</a:t>
            </a:r>
          </a:p>
        </p:txBody>
      </p:sp>
      <p:sp>
        <p:nvSpPr>
          <p:cNvPr id="152" name="Shape 152"/>
          <p:cNvSpPr/>
          <p:nvPr/>
        </p:nvSpPr>
        <p:spPr>
          <a:xfrm>
            <a:off x="5556346" y="8687159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等分</a:t>
            </a:r>
          </a:p>
        </p:txBody>
      </p:sp>
      <p:sp>
        <p:nvSpPr>
          <p:cNvPr id="153" name="Shape 153"/>
          <p:cNvSpPr/>
          <p:nvPr/>
        </p:nvSpPr>
        <p:spPr>
          <a:xfrm>
            <a:off x="2280079" y="7834661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动画</a:t>
            </a:r>
          </a:p>
        </p:txBody>
      </p:sp>
      <p:sp>
        <p:nvSpPr>
          <p:cNvPr id="154" name="Shape 154"/>
          <p:cNvSpPr/>
          <p:nvPr/>
        </p:nvSpPr>
        <p:spPr>
          <a:xfrm>
            <a:off x="11062417" y="9055459"/>
            <a:ext cx="1714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移动端重构系列</a:t>
            </a:r>
          </a:p>
        </p:txBody>
      </p:sp>
      <p:sp>
        <p:nvSpPr>
          <p:cNvPr id="155" name="Shape 155"/>
          <p:cNvSpPr/>
          <p:nvPr/>
        </p:nvSpPr>
        <p:spPr>
          <a:xfrm>
            <a:off x="10329396" y="7674695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4717491" y="507208"/>
            <a:ext cx="3569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fixed vs absolute</a:t>
            </a:r>
          </a:p>
        </p:txBody>
      </p:sp>
      <p:pic>
        <p:nvPicPr>
          <p:cNvPr id="158" name="absolute-layo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1649" y="3117814"/>
            <a:ext cx="3073401" cy="486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fixed-bug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933641" y="3136468"/>
            <a:ext cx="3818986" cy="484547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2058307" y="2062281"/>
            <a:ext cx="319674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absolute 地址栏工具栏</a:t>
            </a:r>
          </a:p>
        </p:txBody>
      </p:sp>
      <p:sp>
        <p:nvSpPr>
          <p:cNvPr id="161" name="Shape 161"/>
          <p:cNvSpPr/>
          <p:nvPr/>
        </p:nvSpPr>
        <p:spPr>
          <a:xfrm>
            <a:off x="7933640" y="2062281"/>
            <a:ext cx="360273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fixed 点击输入框时的错位</a:t>
            </a:r>
          </a:p>
        </p:txBody>
      </p:sp>
      <p:sp>
        <p:nvSpPr>
          <p:cNvPr id="162" name="Shape 162"/>
          <p:cNvSpPr/>
          <p:nvPr/>
        </p:nvSpPr>
        <p:spPr>
          <a:xfrm>
            <a:off x="5540641" y="8818681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虚拟键盘位置？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5433009" y="507208"/>
            <a:ext cx="21387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retina 1px</a:t>
            </a:r>
          </a:p>
        </p:txBody>
      </p:sp>
      <p:sp>
        <p:nvSpPr>
          <p:cNvPr id="165" name="Shape 165"/>
          <p:cNvSpPr/>
          <p:nvPr/>
        </p:nvSpPr>
        <p:spPr>
          <a:xfrm>
            <a:off x="8321164" y="8996480"/>
            <a:ext cx="457245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Retina屏的移动设备如何实现真正1px的线？</a:t>
            </a:r>
          </a:p>
        </p:txBody>
      </p:sp>
      <p:sp>
        <p:nvSpPr>
          <p:cNvPr id="166" name="Shape 166"/>
          <p:cNvSpPr/>
          <p:nvPr/>
        </p:nvSpPr>
        <p:spPr>
          <a:xfrm>
            <a:off x="457279" y="6318422"/>
            <a:ext cx="11606708" cy="237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/>
            </a:pPr>
            <a:r>
              <a:t>    // retina border</a:t>
            </a:r>
          </a:p>
          <a:p>
            <a:pPr algn="l">
              <a:defRPr sz="1800"/>
            </a:pPr>
            <a:r>
              <a:t>    // 0.5px实现 ios9</a:t>
            </a:r>
          </a:p>
          <a:p>
            <a:pPr algn="l">
              <a:defRPr sz="1800"/>
            </a:pPr>
          </a:p>
          <a:p>
            <a:pPr algn="l">
              <a:defRPr sz="1800"/>
            </a:pPr>
            <a:r>
              <a:t>    @supports (border-width: 0.5px) {</a:t>
            </a:r>
          </a:p>
          <a:p>
            <a:pPr algn="l">
              <a:defRPr sz="1800"/>
            </a:pPr>
            <a:r>
              <a:t>        @media only screen and (-webkit-min-device-pixel-ratio: 2), screen and (-webkit-min-device-pixel-ratio: 3) {</a:t>
            </a:r>
          </a:p>
          <a:p>
            <a:pPr algn="l">
              <a:defRPr sz="1800"/>
            </a:pPr>
            <a:r>
              <a:t>            border-width: 0.5px;</a:t>
            </a:r>
          </a:p>
          <a:p>
            <a:pPr algn="l">
              <a:defRPr sz="1800"/>
            </a:pPr>
            <a:r>
              <a:t>        }</a:t>
            </a:r>
          </a:p>
          <a:p>
            <a:pPr algn="l">
              <a:defRPr sz="1800"/>
            </a:pPr>
            <a:r>
              <a:t>    }</a:t>
            </a:r>
          </a:p>
        </p:txBody>
      </p:sp>
      <p:pic>
        <p:nvPicPr>
          <p:cNvPr id="1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4344" y="1665795"/>
            <a:ext cx="3646820" cy="4443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5988049" y="462758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等分</a:t>
            </a:r>
          </a:p>
        </p:txBody>
      </p:sp>
      <p:pic>
        <p:nvPicPr>
          <p:cNvPr id="1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1537" y="2840449"/>
            <a:ext cx="4110296" cy="407270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9153508" y="8837730"/>
            <a:ext cx="367040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line-equal</a:t>
            </a:r>
            <a:r>
              <a:t>，</a:t>
            </a:r>
            <a:r>
              <a:rPr u="sng">
                <a:hlinkClick r:id="rId4" invalidUrl="" action="" tgtFrame="" tooltip="" history="1" highlightClick="0" endSnd="0"/>
              </a:rPr>
              <a:t>nav-list</a:t>
            </a:r>
          </a:p>
          <a:p>
            <a:pPr algn="l">
              <a:defRPr sz="1800"/>
            </a:pPr>
            <a:r>
              <a:rPr u="sng">
                <a:hlinkClick r:id="rId5" invalidUrl="" action="" tgtFrame="" tooltip="" history="1" highlightClick="0" endSnd="0"/>
              </a:rPr>
              <a:t>移动端重构实战系列3——各种等分</a:t>
            </a:r>
          </a:p>
        </p:txBody>
      </p:sp>
      <p:pic>
        <p:nvPicPr>
          <p:cNvPr id="17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0520" y="1550151"/>
            <a:ext cx="4110296" cy="7287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5988049" y="462758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居中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84" y="1899146"/>
            <a:ext cx="3877808" cy="6925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6035" y="6469224"/>
            <a:ext cx="36703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4466" y="1886446"/>
            <a:ext cx="3832346" cy="4061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99864" y="1899146"/>
            <a:ext cx="3765141" cy="406114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11984485" y="9236700"/>
            <a:ext cx="74935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dialog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632" y="3376126"/>
            <a:ext cx="6432770" cy="32514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5073650" y="462758"/>
            <a:ext cx="28575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非定宽高处理</a:t>
            </a:r>
          </a:p>
        </p:txBody>
      </p:sp>
      <p:sp>
        <p:nvSpPr>
          <p:cNvPr id="183" name="Shape 183"/>
          <p:cNvSpPr/>
          <p:nvPr/>
        </p:nvSpPr>
        <p:spPr>
          <a:xfrm>
            <a:off x="9109274" y="8584810"/>
            <a:ext cx="360685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1800"/>
            </a:pPr>
            <a:r>
              <a:rPr u="sng">
                <a:hlinkClick r:id="rId3" invalidUrl="" action="" tgtFrame="" tooltip="" history="1" highlightClick="0" endSnd="0"/>
              </a:rPr>
              <a:t>关于移动端百分比宽度的几种实现</a:t>
            </a:r>
          </a:p>
          <a:p>
            <a:pPr algn="l">
              <a:lnSpc>
                <a:spcPct val="120000"/>
              </a:lnSpc>
              <a:defRPr sz="1800"/>
            </a:pPr>
            <a:r>
              <a:rPr u="sng">
                <a:hlinkClick r:id="rId4" invalidUrl="" action="" tgtFrame="" tooltip="" history="1" highlightClick="0" endSnd="0"/>
              </a:rPr>
              <a:t>css中如何做到容器按比例缩放</a:t>
            </a:r>
          </a:p>
        </p:txBody>
      </p:sp>
      <p:pic>
        <p:nvPicPr>
          <p:cNvPr id="18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21113" y="3041890"/>
            <a:ext cx="4483687" cy="4165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预编译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1627149" y="4448174"/>
            <a:ext cx="3567877" cy="23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25642" indent="-625642" algn="l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层级嵌套，方便组织</a:t>
            </a:r>
          </a:p>
          <a:p>
            <a:pPr marL="625642" indent="-625642" algn="l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变量</a:t>
            </a:r>
          </a:p>
          <a:p>
            <a:pPr marL="625642" indent="-625642" algn="l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模块化开发</a:t>
            </a:r>
          </a:p>
          <a:p>
            <a:pPr marL="625642" indent="-625642" algn="l">
              <a:lnSpc>
                <a:spcPct val="150000"/>
              </a:lnSpc>
              <a:buSzPct val="100000"/>
              <a:buAutoNum type="arabicPeriod" startAt="1"/>
              <a:defRPr sz="2400"/>
            </a:pPr>
            <a:r>
              <a:t>mixin/%</a:t>
            </a:r>
          </a:p>
        </p:txBody>
      </p:sp>
      <p:sp>
        <p:nvSpPr>
          <p:cNvPr id="189" name="Shape 189"/>
          <p:cNvSpPr/>
          <p:nvPr/>
        </p:nvSpPr>
        <p:spPr>
          <a:xfrm>
            <a:off x="4387850" y="462758"/>
            <a:ext cx="4229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为什么需要预编译？</a:t>
            </a: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4288" y="2968171"/>
            <a:ext cx="7087811" cy="5315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4288" y="3937000"/>
            <a:ext cx="4635501" cy="3378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Group 195"/>
          <p:cNvGrpSpPr/>
          <p:nvPr/>
        </p:nvGrpSpPr>
        <p:grpSpPr>
          <a:xfrm>
            <a:off x="7200943" y="1916656"/>
            <a:ext cx="4254501" cy="7027843"/>
            <a:chOff x="0" y="0"/>
            <a:chExt cx="4254500" cy="7027842"/>
          </a:xfrm>
        </p:grpSpPr>
        <p:pic>
          <p:nvPicPr>
            <p:cNvPr id="19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254500" cy="161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2109027"/>
              <a:ext cx="4229100" cy="2222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4827656"/>
              <a:ext cx="4229100" cy="2200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6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02400" y="2968171"/>
            <a:ext cx="4368800" cy="525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2" dur="199" fill="hold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9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" dur="199" fill="hold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9"/>
                            </p:stCondLst>
                            <p:childTnLst>
                              <p:par>
                                <p:cTn id="25" presetClass="entr" nodeType="after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2" dur="199" fill="hold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9"/>
                            </p:stCondLst>
                            <p:childTnLst>
                              <p:par>
                                <p:cTn id="35" presetClass="entr" nodeType="after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3"/>
      <p:bldP build="whole" bldLvl="1" animBg="1" rev="0" advAuto="0" spid="196" grpId="4"/>
      <p:bldP build="whole" bldLvl="1" animBg="1" rev="0" advAuto="0" spid="195" grpId="5"/>
      <p:bldP build="whole" bldLvl="1" animBg="1" rev="0" advAuto="0" spid="195" grpId="6"/>
      <p:bldP build="whole" bldLvl="1" animBg="1" rev="0" advAuto="0" spid="190" grpId="1"/>
      <p:bldP build="whole" bldLvl="1" animBg="1" rev="0" advAuto="0" spid="190" grpId="2"/>
      <p:bldP build="whole" bldLvl="1" animBg="1" rev="0" advAuto="0" spid="191" grpId="7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Table 198"/>
          <p:cNvGraphicFramePr/>
          <p:nvPr/>
        </p:nvGraphicFramePr>
        <p:xfrm>
          <a:off x="224608" y="1602979"/>
          <a:ext cx="12513891" cy="719846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176395"/>
                <a:gridCol w="6166197"/>
                <a:gridCol w="4171296"/>
              </a:tblGrid>
              <a:tr h="1199743">
                <a:tc>
                  <a:txBody>
                    <a:bodyPr/>
                    <a:lstStyle/>
                    <a:p>
                      <a:pPr defTabSz="914400">
                        <a:defRPr b="1"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miter lim="400000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miter lim="400000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miter lim="400000"/>
                    </a:lnB>
                    <a:solidFill>
                      <a:srgbClr val="0365C0"/>
                    </a:solidFill>
                  </a:tcPr>
                </a:tc>
              </a:tr>
              <a:tr h="119974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变量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普通变量，
全局变量，默认变量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3175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全局变量，局部变量
lazy loading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19974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语法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语法清晰
@mixin,%,@function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语法易混淆
.class,.function(),.mixin()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</a:tr>
              <a:tr h="119974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逻辑及循环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@if/@for/@each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(&amp;) when()，.loop()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19974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数据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list，map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list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</a:tr>
              <a:tr h="119974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编译速度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ruby sass慢，libsass快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快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9" name="Shape 199"/>
          <p:cNvSpPr/>
          <p:nvPr/>
        </p:nvSpPr>
        <p:spPr>
          <a:xfrm>
            <a:off x="5302250" y="462758"/>
            <a:ext cx="2400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预编译选择</a:t>
            </a:r>
          </a:p>
        </p:txBody>
      </p:sp>
      <p:sp>
        <p:nvSpPr>
          <p:cNvPr id="200" name="Shape 200"/>
          <p:cNvSpPr/>
          <p:nvPr/>
        </p:nvSpPr>
        <p:spPr>
          <a:xfrm>
            <a:off x="9313752" y="8993623"/>
            <a:ext cx="3403627" cy="42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在 CSS 预编译器之后：PostCSS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目录</a:t>
            </a:r>
          </a:p>
        </p:txBody>
      </p:sp>
      <p:sp>
        <p:nvSpPr>
          <p:cNvPr id="62" name="Shape 62"/>
          <p:cNvSpPr/>
          <p:nvPr/>
        </p:nvSpPr>
        <p:spPr>
          <a:xfrm>
            <a:off x="5094697" y="3254374"/>
            <a:ext cx="2815406" cy="324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6126" indent="-556126" algn="l">
              <a:lnSpc>
                <a:spcPct val="150000"/>
              </a:lnSpc>
              <a:buSzPct val="100000"/>
              <a:buAutoNum type="arabicPeriod" startAt="1"/>
              <a:defRPr sz="3200"/>
            </a:pPr>
            <a:r>
              <a:t>css动画</a:t>
            </a:r>
          </a:p>
          <a:p>
            <a:pPr marL="556126" indent="-556126" algn="l">
              <a:lnSpc>
                <a:spcPct val="150000"/>
              </a:lnSpc>
              <a:buSzPct val="100000"/>
              <a:buAutoNum type="arabicPeriod" startAt="1"/>
              <a:defRPr sz="3200"/>
            </a:pPr>
            <a:r>
              <a:t>响应式布局</a:t>
            </a:r>
          </a:p>
          <a:p>
            <a:pPr marL="556126" indent="-556126" algn="l">
              <a:lnSpc>
                <a:spcPct val="150000"/>
              </a:lnSpc>
              <a:buSzPct val="100000"/>
              <a:buAutoNum type="arabicPeriod" startAt="1"/>
              <a:defRPr sz="3200"/>
            </a:pPr>
            <a:r>
              <a:t>移动端重构</a:t>
            </a:r>
          </a:p>
          <a:p>
            <a:pPr marL="556126" indent="-556126" algn="l">
              <a:lnSpc>
                <a:spcPct val="150000"/>
              </a:lnSpc>
              <a:buSzPct val="100000"/>
              <a:buAutoNum type="arabicPeriod" startAt="1"/>
              <a:defRPr sz="3200"/>
            </a:pPr>
            <a:r>
              <a:t>预编译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5451601" y="8691165"/>
            <a:ext cx="2101597" cy="59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u="sng"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sass guide</a:t>
            </a:r>
          </a:p>
        </p:txBody>
      </p:sp>
      <p:sp>
        <p:nvSpPr>
          <p:cNvPr id="203" name="Shape 203"/>
          <p:cNvSpPr/>
          <p:nvPr/>
        </p:nvSpPr>
        <p:spPr>
          <a:xfrm>
            <a:off x="5518048" y="462758"/>
            <a:ext cx="196870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sass入门</a:t>
            </a:r>
          </a:p>
        </p:txBody>
      </p:sp>
      <p:pic>
        <p:nvPicPr>
          <p:cNvPr id="2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740132"/>
            <a:ext cx="13004801" cy="6614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8"/>
          <p:cNvGrpSpPr/>
          <p:nvPr/>
        </p:nvGrpSpPr>
        <p:grpSpPr>
          <a:xfrm>
            <a:off x="7966290" y="2308504"/>
            <a:ext cx="3146098" cy="2746237"/>
            <a:chOff x="0" y="0"/>
            <a:chExt cx="3146097" cy="2746235"/>
          </a:xfrm>
        </p:grpSpPr>
        <p:sp>
          <p:nvSpPr>
            <p:cNvPr id="206" name="Shape 206"/>
            <p:cNvSpPr/>
            <p:nvPr/>
          </p:nvSpPr>
          <p:spPr>
            <a:xfrm>
              <a:off x="784202" y="1081017"/>
              <a:ext cx="2361896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_function.scss</a:t>
              </a:r>
            </a:p>
          </p:txBody>
        </p:sp>
        <p:pic>
          <p:nvPicPr>
            <p:cNvPr id="20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0"/>
              <a:ext cx="620118" cy="2746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9" name="Shape 209"/>
          <p:cNvSpPr/>
          <p:nvPr/>
        </p:nvSpPr>
        <p:spPr>
          <a:xfrm>
            <a:off x="1743842" y="6045199"/>
            <a:ext cx="18669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基础通用工具库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7124891" y="3967280"/>
            <a:ext cx="3874633" cy="1755415"/>
            <a:chOff x="0" y="0"/>
            <a:chExt cx="3874631" cy="1755414"/>
          </a:xfrm>
        </p:grpSpPr>
        <p:sp>
          <p:nvSpPr>
            <p:cNvPr id="210" name="Shape 210"/>
            <p:cNvSpPr/>
            <p:nvPr/>
          </p:nvSpPr>
          <p:spPr>
            <a:xfrm>
              <a:off x="2072806" y="1247414"/>
              <a:ext cx="1801826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_core.scss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0" y="1577614"/>
              <a:ext cx="1914257" cy="75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99" y="6944"/>
                  </a:moveTo>
                  <a:lnTo>
                    <a:pt x="19399" y="0"/>
                  </a:lnTo>
                  <a:lnTo>
                    <a:pt x="21600" y="10800"/>
                  </a:lnTo>
                  <a:lnTo>
                    <a:pt x="19399" y="21600"/>
                  </a:lnTo>
                  <a:lnTo>
                    <a:pt x="19399" y="14656"/>
                  </a:lnTo>
                  <a:lnTo>
                    <a:pt x="0" y="14656"/>
                  </a:lnTo>
                  <a:lnTo>
                    <a:pt x="0" y="6944"/>
                  </a:lnTo>
                  <a:close/>
                </a:path>
              </a:pathLst>
            </a:custGeom>
            <a:solidFill>
              <a:srgbClr val="00882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/>
              </a:pPr>
            </a:p>
          </p:txBody>
        </p:sp>
        <p:sp>
          <p:nvSpPr>
            <p:cNvPr id="212" name="Shape 212"/>
            <p:cNvSpPr/>
            <p:nvPr/>
          </p:nvSpPr>
          <p:spPr>
            <a:xfrm flipH="1" rot="16200000">
              <a:off x="2284225" y="595622"/>
              <a:ext cx="1266557" cy="75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274" y="6944"/>
                  </a:moveTo>
                  <a:lnTo>
                    <a:pt x="18274" y="0"/>
                  </a:lnTo>
                  <a:lnTo>
                    <a:pt x="21600" y="10800"/>
                  </a:lnTo>
                  <a:lnTo>
                    <a:pt x="18274" y="21600"/>
                  </a:lnTo>
                  <a:lnTo>
                    <a:pt x="18274" y="14656"/>
                  </a:lnTo>
                  <a:lnTo>
                    <a:pt x="0" y="14656"/>
                  </a:lnTo>
                  <a:lnTo>
                    <a:pt x="0" y="6944"/>
                  </a:lnTo>
                  <a:close/>
                </a:path>
              </a:pathLst>
            </a:custGeom>
            <a:solidFill>
              <a:srgbClr val="00882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/>
              </a:pPr>
            </a:p>
          </p:txBody>
        </p:sp>
      </p:grpSp>
      <p:pic>
        <p:nvPicPr>
          <p:cNvPr id="21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89000" y="5099950"/>
            <a:ext cx="4282440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9487" y="1975574"/>
            <a:ext cx="4061517" cy="697553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-88601" y="5215138"/>
            <a:ext cx="2111426" cy="8096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000"/>
            </a:pPr>
          </a:p>
        </p:txBody>
      </p:sp>
      <p:pic>
        <p:nvPicPr>
          <p:cNvPr id="217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14537" y="3511667"/>
            <a:ext cx="1222426" cy="575036"/>
          </a:xfrm>
          <a:prstGeom prst="rect">
            <a:avLst/>
          </a:prstGeom>
          <a:effectLst>
            <a:outerShdw sx="100000" sy="100000" kx="0" ky="0" algn="b" rotWithShape="0" blurRad="12700" dist="0" dir="5400000">
              <a:srgbClr val="000000">
                <a:alpha val="50000"/>
              </a:srgbClr>
            </a:outerShdw>
          </a:effectLst>
        </p:spPr>
      </p:pic>
      <p:sp>
        <p:nvSpPr>
          <p:cNvPr id="218" name="Shape 218"/>
          <p:cNvSpPr/>
          <p:nvPr/>
        </p:nvSpPr>
        <p:spPr>
          <a:xfrm>
            <a:off x="8127051" y="7283191"/>
            <a:ext cx="13081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按需引入</a:t>
            </a:r>
          </a:p>
        </p:txBody>
      </p:sp>
      <p:sp>
        <p:nvSpPr>
          <p:cNvPr id="219" name="Shape 219"/>
          <p:cNvSpPr/>
          <p:nvPr/>
        </p:nvSpPr>
        <p:spPr>
          <a:xfrm>
            <a:off x="58059" y="5215138"/>
            <a:ext cx="97668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sass</a:t>
            </a:r>
          </a:p>
        </p:txBody>
      </p:sp>
      <p:sp>
        <p:nvSpPr>
          <p:cNvPr id="220" name="Shape 220"/>
          <p:cNvSpPr/>
          <p:nvPr/>
        </p:nvSpPr>
        <p:spPr>
          <a:xfrm>
            <a:off x="1214119" y="5453821"/>
            <a:ext cx="612735" cy="196497"/>
          </a:xfrm>
          <a:prstGeom prst="rightArrow">
            <a:avLst>
              <a:gd name="adj1" fmla="val 51468"/>
              <a:gd name="adj2" fmla="val 94881"/>
            </a:avLst>
          </a:prstGeom>
          <a:solidFill>
            <a:srgbClr val="A6AAA9"/>
          </a:solidFill>
          <a:ln w="12700">
            <a:miter lim="400000"/>
          </a:ln>
          <a:effectLst>
            <a:outerShdw sx="100000" sy="100000" kx="0" ky="0" algn="b" rotWithShape="0" blurRad="12700" dist="0" dir="540000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000"/>
            </a:pPr>
          </a:p>
        </p:txBody>
      </p:sp>
      <p:sp>
        <p:nvSpPr>
          <p:cNvPr id="221" name="Shape 221"/>
          <p:cNvSpPr/>
          <p:nvPr/>
        </p:nvSpPr>
        <p:spPr>
          <a:xfrm>
            <a:off x="5302250" y="462758"/>
            <a:ext cx="2400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基础库设计</a:t>
            </a:r>
          </a:p>
        </p:txBody>
      </p:sp>
      <p:sp>
        <p:nvSpPr>
          <p:cNvPr id="222" name="Shape 222"/>
          <p:cNvSpPr/>
          <p:nvPr/>
        </p:nvSpPr>
        <p:spPr>
          <a:xfrm>
            <a:off x="11963901" y="9118743"/>
            <a:ext cx="8257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solidFill>
                  <a:srgbClr val="000000"/>
                </a:solid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Sandal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4442 0.361300" origin="layout" pathEditMode="relative">
                                      <p:cBhvr>
                                        <p:cTn id="22" dur="3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2"/>
      <p:bldP build="whole" bldLvl="1" animBg="1" rev="0" advAuto="0" spid="218" grpId="5"/>
      <p:bldP build="whole" bldLvl="1" animBg="1" rev="0" advAuto="0" spid="213" grpId="3"/>
      <p:bldP build="whole" bldLvl="1" animBg="1" rev="0" advAuto="0" spid="21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5530850" y="46275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组件设计</a:t>
            </a:r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66111"/>
            <a:ext cx="3825837" cy="522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5998" y="1366111"/>
            <a:ext cx="4308802" cy="426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7999" y="1366111"/>
            <a:ext cx="3825838" cy="4982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46426" y="5076285"/>
            <a:ext cx="3827411" cy="4144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87488" y="1366111"/>
            <a:ext cx="8694904" cy="838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2"/>
      <p:bldP build="whole" bldLvl="1" animBg="1" rev="0" advAuto="0" spid="22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8018" y="5077773"/>
            <a:ext cx="5222148" cy="91885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-634701" y="4820982"/>
            <a:ext cx="306038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000"/>
            </a:pPr>
          </a:p>
        </p:txBody>
      </p:sp>
      <p:grpSp>
        <p:nvGrpSpPr>
          <p:cNvPr id="238" name="Group 238"/>
          <p:cNvGrpSpPr/>
          <p:nvPr/>
        </p:nvGrpSpPr>
        <p:grpSpPr>
          <a:xfrm>
            <a:off x="6778531" y="2721932"/>
            <a:ext cx="6096001" cy="5774150"/>
            <a:chOff x="0" y="0"/>
            <a:chExt cx="6096000" cy="5774149"/>
          </a:xfrm>
        </p:grpSpPr>
        <p:grpSp>
          <p:nvGrpSpPr>
            <p:cNvPr id="236" name="Group 236"/>
            <p:cNvGrpSpPr/>
            <p:nvPr/>
          </p:nvGrpSpPr>
          <p:grpSpPr>
            <a:xfrm>
              <a:off x="312467" y="0"/>
              <a:ext cx="5344066" cy="526662"/>
              <a:chOff x="0" y="0"/>
              <a:chExt cx="5344064" cy="526661"/>
            </a:xfrm>
          </p:grpSpPr>
          <p:sp>
            <p:nvSpPr>
              <p:cNvPr id="233" name="Shape 233"/>
              <p:cNvSpPr/>
              <p:nvPr/>
            </p:nvSpPr>
            <p:spPr>
              <a:xfrm>
                <a:off x="0" y="0"/>
                <a:ext cx="1525959" cy="526662"/>
              </a:xfrm>
              <a:prstGeom prst="roundRect">
                <a:avLst>
                  <a:gd name="adj" fmla="val 30750"/>
                </a:avLst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0" dist="0" dir="2388334">
                  <a:srgbClr val="000000">
                    <a:alpha val="7931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25+ 组件</a:t>
                </a:r>
              </a:p>
            </p:txBody>
          </p:sp>
          <p:sp>
            <p:nvSpPr>
              <p:cNvPr id="234" name="Shape 234"/>
              <p:cNvSpPr/>
              <p:nvPr/>
            </p:nvSpPr>
            <p:spPr>
              <a:xfrm>
                <a:off x="1909053" y="0"/>
                <a:ext cx="1525959" cy="526662"/>
              </a:xfrm>
              <a:prstGeom prst="roundRect">
                <a:avLst>
                  <a:gd name="adj" fmla="val 30750"/>
                </a:avLst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0" dist="0" dir="2388334">
                  <a:srgbClr val="000000">
                    <a:alpha val="7931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按需引用</a:t>
                </a:r>
              </a:p>
            </p:txBody>
          </p:sp>
          <p:sp>
            <p:nvSpPr>
              <p:cNvPr id="235" name="Shape 235"/>
              <p:cNvSpPr/>
              <p:nvPr/>
            </p:nvSpPr>
            <p:spPr>
              <a:xfrm>
                <a:off x="3818106" y="0"/>
                <a:ext cx="1525959" cy="526662"/>
              </a:xfrm>
              <a:prstGeom prst="roundRect">
                <a:avLst>
                  <a:gd name="adj" fmla="val 30750"/>
                </a:avLst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0" dist="0" dir="2388334">
                  <a:srgbClr val="000000">
                    <a:alpha val="7931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按需定制</a:t>
                </a:r>
              </a:p>
            </p:txBody>
          </p:sp>
        </p:grpSp>
        <p:pic>
          <p:nvPicPr>
            <p:cNvPr id="237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405349"/>
              <a:ext cx="6096000" cy="436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14129" y="1397022"/>
            <a:ext cx="2434599" cy="831009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108033" y="5189738"/>
            <a:ext cx="138473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sandal</a:t>
            </a:r>
          </a:p>
        </p:txBody>
      </p:sp>
      <p:sp>
        <p:nvSpPr>
          <p:cNvPr id="241" name="Shape 241"/>
          <p:cNvSpPr/>
          <p:nvPr/>
        </p:nvSpPr>
        <p:spPr>
          <a:xfrm>
            <a:off x="1633219" y="5428421"/>
            <a:ext cx="612735" cy="196497"/>
          </a:xfrm>
          <a:prstGeom prst="rightArrow">
            <a:avLst>
              <a:gd name="adj1" fmla="val 51468"/>
              <a:gd name="adj2" fmla="val 94881"/>
            </a:avLst>
          </a:prstGeom>
          <a:solidFill>
            <a:srgbClr val="A6AAA9"/>
          </a:solidFill>
          <a:ln w="12700">
            <a:miter lim="400000"/>
          </a:ln>
          <a:effectLst>
            <a:outerShdw sx="100000" sy="100000" kx="0" ky="0" algn="b" rotWithShape="0" blurRad="12700" dist="0" dir="540000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000"/>
            </a:pPr>
          </a:p>
        </p:txBody>
      </p:sp>
      <p:sp>
        <p:nvSpPr>
          <p:cNvPr id="242" name="Shape 242"/>
          <p:cNvSpPr/>
          <p:nvPr/>
        </p:nvSpPr>
        <p:spPr>
          <a:xfrm>
            <a:off x="5988049" y="462758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UI库</a:t>
            </a:r>
          </a:p>
        </p:txBody>
      </p:sp>
      <p:sp>
        <p:nvSpPr>
          <p:cNvPr id="243" name="Shape 243"/>
          <p:cNvSpPr/>
          <p:nvPr/>
        </p:nvSpPr>
        <p:spPr>
          <a:xfrm>
            <a:off x="10155905" y="9145375"/>
            <a:ext cx="2731314" cy="386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solidFill>
                  <a:srgbClr val="000000"/>
                </a:solid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Sheral: focus in mobile UI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CSS动画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1798677" y="3420821"/>
            <a:ext cx="3096727" cy="94855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pPr/>
            <a:r>
              <a:t>transition</a:t>
            </a:r>
          </a:p>
        </p:txBody>
      </p:sp>
      <p:sp>
        <p:nvSpPr>
          <p:cNvPr id="67" name="Shape 67"/>
          <p:cNvSpPr/>
          <p:nvPr/>
        </p:nvSpPr>
        <p:spPr>
          <a:xfrm>
            <a:off x="8634502" y="3420821"/>
            <a:ext cx="3096727" cy="94855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pPr/>
            <a:r>
              <a:t>animation</a:t>
            </a:r>
          </a:p>
        </p:txBody>
      </p:sp>
      <p:sp>
        <p:nvSpPr>
          <p:cNvPr id="68" name="Shape 68"/>
          <p:cNvSpPr/>
          <p:nvPr/>
        </p:nvSpPr>
        <p:spPr>
          <a:xfrm>
            <a:off x="2680290" y="7181389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补间动画</a:t>
            </a:r>
          </a:p>
        </p:txBody>
      </p:sp>
      <p:sp>
        <p:nvSpPr>
          <p:cNvPr id="69" name="Shape 69"/>
          <p:cNvSpPr/>
          <p:nvPr/>
        </p:nvSpPr>
        <p:spPr>
          <a:xfrm>
            <a:off x="9786473" y="7181389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帧动画</a:t>
            </a:r>
          </a:p>
        </p:txBody>
      </p:sp>
      <p:sp>
        <p:nvSpPr>
          <p:cNvPr id="70" name="Shape 70"/>
          <p:cNvSpPr/>
          <p:nvPr/>
        </p:nvSpPr>
        <p:spPr>
          <a:xfrm>
            <a:off x="2239701" y="7997953"/>
            <a:ext cx="2214678" cy="47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transition demo</a:t>
            </a:r>
          </a:p>
        </p:txBody>
      </p:sp>
      <p:sp>
        <p:nvSpPr>
          <p:cNvPr id="71" name="Shape 71"/>
          <p:cNvSpPr/>
          <p:nvPr/>
        </p:nvSpPr>
        <p:spPr>
          <a:xfrm>
            <a:off x="9252616" y="7997953"/>
            <a:ext cx="2299412" cy="47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animation demo</a:t>
            </a:r>
          </a:p>
        </p:txBody>
      </p:sp>
      <p:pic>
        <p:nvPicPr>
          <p:cNvPr id="72" name="pasted-image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1798677" y="4757935"/>
            <a:ext cx="3096829" cy="1469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34502" y="4757935"/>
            <a:ext cx="3096727" cy="182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5530850" y="46275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动画分类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5530850" y="46275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触发条件</a:t>
            </a:r>
          </a:p>
        </p:txBody>
      </p:sp>
      <p:sp>
        <p:nvSpPr>
          <p:cNvPr id="77" name="Shape 77"/>
          <p:cNvSpPr/>
          <p:nvPr/>
        </p:nvSpPr>
        <p:spPr>
          <a:xfrm>
            <a:off x="4180445" y="4589105"/>
            <a:ext cx="496986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  <a:defRPr sz="2400"/>
            </a:pPr>
            <a:r>
              <a:t>:hover, :active, :checked, :focus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2400"/>
            </a:pPr>
            <a:r>
              <a:t>add/remove class</a:t>
            </a:r>
          </a:p>
        </p:txBody>
      </p:sp>
      <p:sp>
        <p:nvSpPr>
          <p:cNvPr id="78" name="Shape 78"/>
          <p:cNvSpPr/>
          <p:nvPr/>
        </p:nvSpPr>
        <p:spPr>
          <a:xfrm>
            <a:off x="3805287" y="1962409"/>
            <a:ext cx="572018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400"/>
            </a:lvl1pPr>
          </a:lstStyle>
          <a:p>
            <a:pPr/>
            <a:r>
              <a:t>transition需要借助交互，animation不需要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5530850" y="46275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动画属性</a:t>
            </a:r>
          </a:p>
        </p:txBody>
      </p:sp>
      <p:sp>
        <p:nvSpPr>
          <p:cNvPr id="81" name="Shape 81"/>
          <p:cNvSpPr/>
          <p:nvPr/>
        </p:nvSpPr>
        <p:spPr>
          <a:xfrm>
            <a:off x="6072733" y="8953695"/>
            <a:ext cx="6932067" cy="386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CSS3 Transition Property Basics  CSS3 Transition Property Basics  </a:t>
            </a:r>
          </a:p>
        </p:txBody>
      </p:sp>
      <p:sp>
        <p:nvSpPr>
          <p:cNvPr id="82" name="Shape 82"/>
          <p:cNvSpPr/>
          <p:nvPr/>
        </p:nvSpPr>
        <p:spPr>
          <a:xfrm>
            <a:off x="2910484" y="3600032"/>
            <a:ext cx="7183832" cy="3431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background-image</a:t>
            </a:r>
            <a:r>
              <a:rPr sz="1800"/>
              <a:t>（可以考虑使用background-position实现）</a:t>
            </a:r>
            <a:endParaRPr sz="1800"/>
          </a:p>
          <a:p>
            <a:pPr algn="l">
              <a:defRPr sz="2400"/>
            </a:pPr>
          </a:p>
          <a:p>
            <a:pPr algn="l">
              <a:defRPr sz="2400"/>
            </a:pPr>
            <a:r>
              <a:t>float</a:t>
            </a:r>
          </a:p>
          <a:p>
            <a:pPr algn="l">
              <a:defRPr sz="2400"/>
            </a:pPr>
          </a:p>
          <a:p>
            <a:pPr algn="l">
              <a:defRPr sz="2400"/>
            </a:pPr>
            <a:r>
              <a:t>auto(width/height)</a:t>
            </a:r>
            <a:r>
              <a:rPr sz="1800"/>
              <a:t>（可以考虑使用max-height实现）</a:t>
            </a:r>
          </a:p>
          <a:p>
            <a:pPr algn="l">
              <a:defRPr sz="2400"/>
            </a:pPr>
          </a:p>
          <a:p>
            <a:pPr algn="l">
              <a:defRPr sz="2400"/>
            </a:pPr>
            <a:r>
              <a:t>display none</a:t>
            </a:r>
          </a:p>
          <a:p>
            <a:pPr algn="l">
              <a:defRPr sz="2400"/>
            </a:pPr>
          </a:p>
          <a:p>
            <a:pPr algn="l">
              <a:defRPr sz="2400"/>
            </a:pPr>
            <a:r>
              <a:t>position static-absolute</a:t>
            </a:r>
          </a:p>
        </p:txBody>
      </p:sp>
      <p:sp>
        <p:nvSpPr>
          <p:cNvPr id="83" name="Shape 83"/>
          <p:cNvSpPr/>
          <p:nvPr/>
        </p:nvSpPr>
        <p:spPr>
          <a:xfrm>
            <a:off x="5378020" y="2478472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/>
            <a:r>
              <a:t>不支持的动画属性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530850" y="46275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动画控制</a:t>
            </a:r>
          </a:p>
        </p:txBody>
      </p:sp>
      <p:sp>
        <p:nvSpPr>
          <p:cNvPr id="86" name="Shape 86"/>
          <p:cNvSpPr/>
          <p:nvPr/>
        </p:nvSpPr>
        <p:spPr>
          <a:xfrm>
            <a:off x="1589633" y="4706775"/>
            <a:ext cx="8463383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animation动画第一帧及最后一帧控制属性animation-fill-mode:</a:t>
            </a:r>
          </a:p>
          <a:p>
            <a:pPr algn="l">
              <a:defRPr sz="2400"/>
            </a:pPr>
          </a:p>
          <a:p>
            <a:pPr lvl="1" algn="l">
              <a:defRPr sz="2400"/>
            </a:pPr>
            <a:r>
              <a:t>none</a:t>
            </a:r>
          </a:p>
          <a:p>
            <a:pPr lvl="1" algn="l">
              <a:defRPr sz="2400"/>
            </a:pPr>
            <a:r>
              <a:t>forwards：动画未开始保持在第一帧</a:t>
            </a:r>
          </a:p>
          <a:p>
            <a:pPr lvl="1" algn="l">
              <a:defRPr sz="2400"/>
            </a:pPr>
            <a:r>
              <a:t>backwards：动画结束之后保持在最后一帧</a:t>
            </a:r>
          </a:p>
          <a:p>
            <a:pPr lvl="1" algn="l">
              <a:defRPr sz="2400"/>
            </a:pPr>
            <a:r>
              <a:t>both：forwards + backwards</a:t>
            </a:r>
          </a:p>
          <a:p>
            <a:pPr algn="l">
              <a:defRPr sz="2400"/>
            </a:pPr>
          </a:p>
          <a:p>
            <a:pPr algn="l">
              <a:defRPr sz="2400"/>
            </a:pPr>
            <a:r>
              <a:t>animation动画暂停属性animation-play-state:</a:t>
            </a:r>
          </a:p>
          <a:p>
            <a:pPr algn="l">
              <a:defRPr sz="2400"/>
            </a:pPr>
          </a:p>
          <a:p>
            <a:pPr lvl="1" algn="l">
              <a:defRPr sz="2400"/>
            </a:pPr>
            <a:r>
              <a:t>running | paused</a:t>
            </a:r>
          </a:p>
        </p:txBody>
      </p:sp>
      <p:sp>
        <p:nvSpPr>
          <p:cNvPr id="87" name="Shape 87"/>
          <p:cNvSpPr/>
          <p:nvPr/>
        </p:nvSpPr>
        <p:spPr>
          <a:xfrm>
            <a:off x="1589633" y="2669779"/>
            <a:ext cx="9825534" cy="114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400"/>
            </a:pPr>
            <a:r>
              <a:t>transition动画事件：transitionend</a:t>
            </a:r>
          </a:p>
          <a:p>
            <a:pPr algn="l">
              <a:lnSpc>
                <a:spcPct val="150000"/>
              </a:lnSpc>
              <a:defRPr sz="2400"/>
            </a:pPr>
            <a:r>
              <a:t>animation动画事件：animationstart 、animationiteration、animationend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28779"/>
            <a:ext cx="13004801" cy="1554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185534"/>
            <a:ext cx="13004801" cy="1616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6304862"/>
            <a:ext cx="13004801" cy="153839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1557159" y="8764033"/>
            <a:ext cx="1384403" cy="76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1800"/>
            </a:pPr>
            <a:r>
              <a:rPr u="sng">
                <a:hlinkClick r:id="rId5" invalidUrl="" action="" tgtFrame="" tooltip="" history="1" highlightClick="0" endSnd="0"/>
              </a:rPr>
              <a:t>css triggers</a:t>
            </a:r>
          </a:p>
          <a:p>
            <a:pPr algn="l">
              <a:lnSpc>
                <a:spcPct val="120000"/>
              </a:lnSpc>
              <a:defRPr sz="1800"/>
            </a:pPr>
            <a:r>
              <a:rPr u="sng">
                <a:hlinkClick r:id="rId6" invalidUrl="" action="" tgtFrame="" tooltip="" history="1" highlightClick="0" endSnd="0"/>
              </a:rPr>
              <a:t>渲染性能</a:t>
            </a:r>
          </a:p>
        </p:txBody>
      </p:sp>
      <p:sp>
        <p:nvSpPr>
          <p:cNvPr id="93" name="Shape 93"/>
          <p:cNvSpPr/>
          <p:nvPr/>
        </p:nvSpPr>
        <p:spPr>
          <a:xfrm>
            <a:off x="5530850" y="46275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动画性能</a:t>
            </a:r>
          </a:p>
        </p:txBody>
      </p:sp>
      <p:pic>
        <p:nvPicPr>
          <p:cNvPr id="94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93491" y="2356992"/>
            <a:ext cx="1680459" cy="109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0184" y="4445034"/>
            <a:ext cx="1548066" cy="1097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819992" y="6733828"/>
            <a:ext cx="1474335" cy="68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" grpId="2"/>
      <p:bldP build="whole" bldLvl="1" animBg="1" rev="0" advAuto="0" spid="94" grpId="1"/>
      <p:bldP build="whole" bldLvl="1" animBg="1" rev="0" advAuto="0" spid="96" grpId="3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